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9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lang="cs-CZ" sz="1862" b="0" strike="noStrike" spc="-1">
                <a:solidFill>
                  <a:srgbClr val="595959"/>
                </a:solidFill>
                <a:latin typeface="Calibri"/>
                <a:ea typeface="DejaVu Sans"/>
              </a:defRPr>
            </a:pPr>
            <a:r>
              <a:rPr lang="cs-CZ" sz="1862" b="0" strike="noStrike" spc="-1">
                <a:solidFill>
                  <a:srgbClr val="595959"/>
                </a:solidFill>
                <a:latin typeface="Calibri"/>
                <a:ea typeface="DejaVu Sans"/>
              </a:rPr>
              <a:t>OPERAČNÍ PORODY (%)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císařský řez</c:v>
                </c:pt>
              </c:strCache>
            </c:strRef>
          </c:tx>
          <c:spPr>
            <a:ln w="28440" cap="rnd">
              <a:solidFill>
                <a:srgbClr val="C0504D"/>
              </a:solidFill>
              <a:round/>
            </a:ln>
          </c:spPr>
          <c:marker>
            <c:symbol val="circle"/>
            <c:size val="5"/>
            <c:spPr>
              <a:solidFill>
                <a:srgbClr val="C0504D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  <a:endParaRPr lang="cs-CZ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33.799999999999997</c:v>
                </c:pt>
                <c:pt idx="1">
                  <c:v>26.2</c:v>
                </c:pt>
                <c:pt idx="2">
                  <c:v>25.7</c:v>
                </c:pt>
                <c:pt idx="3">
                  <c:v>24.2</c:v>
                </c:pt>
                <c:pt idx="4">
                  <c:v>24.1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7E-4CCD-B95F-A0770FE6882A}"/>
            </c:ext>
          </c:extLst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vakuumextrakce/forceps</c:v>
                </c:pt>
              </c:strCache>
            </c:strRef>
          </c:tx>
          <c:spPr>
            <a:ln w="28440" cap="rnd">
              <a:solidFill>
                <a:srgbClr val="8064A2"/>
              </a:solidFill>
              <a:round/>
            </a:ln>
          </c:spPr>
          <c:marker>
            <c:symbol val="circle"/>
            <c:size val="5"/>
            <c:spPr>
              <a:solidFill>
                <a:srgbClr val="8064A2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  <a:endParaRPr lang="cs-CZ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  <c:pt idx="0">
                  <c:v>1.9</c:v>
                </c:pt>
                <c:pt idx="1">
                  <c:v>3</c:v>
                </c:pt>
                <c:pt idx="2">
                  <c:v>2.9</c:v>
                </c:pt>
                <c:pt idx="3">
                  <c:v>1.6</c:v>
                </c:pt>
                <c:pt idx="4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7E-4CCD-B95F-A0770FE6882A}"/>
            </c:ext>
          </c:extLst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Řada 3</c:v>
                </c:pt>
              </c:strCache>
            </c:strRef>
          </c:tx>
          <c:spPr>
            <a:ln w="28440" cap="rnd">
              <a:solidFill>
                <a:srgbClr val="F79646"/>
              </a:solidFill>
              <a:round/>
            </a:ln>
          </c:spPr>
          <c:marker>
            <c:symbol val="circle"/>
            <c:size val="5"/>
            <c:spPr>
              <a:solidFill>
                <a:srgbClr val="F79646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  <a:endParaRPr lang="cs-CZ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7E-4CCD-B95F-A0770FE68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29612543"/>
        <c:axId val="56375056"/>
      </c:lineChart>
      <c:catAx>
        <c:axId val="29612543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197" b="0" strike="noStrike" spc="-1">
                <a:solidFill>
                  <a:srgbClr val="595959"/>
                </a:solidFill>
                <a:latin typeface="Calibri"/>
                <a:ea typeface="DejaVu Sans"/>
              </a:defRPr>
            </a:pPr>
            <a:endParaRPr lang="cs-CZ"/>
          </a:p>
        </c:txPr>
        <c:crossAx val="56375056"/>
        <c:crosses val="autoZero"/>
        <c:auto val="1"/>
        <c:lblAlgn val="ctr"/>
        <c:lblOffset val="100"/>
        <c:noMultiLvlLbl val="0"/>
      </c:catAx>
      <c:valAx>
        <c:axId val="56375056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txPr>
          <a:bodyPr/>
          <a:lstStyle/>
          <a:p>
            <a:pPr>
              <a:defRPr sz="1197" b="0" strike="noStrike" spc="-1">
                <a:solidFill>
                  <a:srgbClr val="595959"/>
                </a:solidFill>
                <a:latin typeface="Calibri"/>
                <a:ea typeface="DejaVu Sans"/>
              </a:defRPr>
            </a:pPr>
            <a:endParaRPr lang="cs-CZ"/>
          </a:p>
        </c:txPr>
        <c:crossAx val="29612543"/>
        <c:crosses val="autoZero"/>
        <c:crossBetween val="between"/>
      </c:valAx>
      <c:spPr>
        <a:solidFill>
          <a:srgbClr val="FFFF99"/>
        </a:solidFill>
        <a:ln w="0">
          <a:noFill/>
        </a:ln>
      </c:spPr>
    </c:plotArea>
    <c:legend>
      <c:legendPos val="b"/>
      <c:legendEntry>
        <c:idx val="2"/>
        <c:delete val="1"/>
      </c:legendEntry>
      <c:overlay val="0"/>
      <c:spPr>
        <a:noFill/>
        <a:ln w="0">
          <a:noFill/>
        </a:ln>
      </c:spPr>
      <c:txPr>
        <a:bodyPr/>
        <a:lstStyle/>
        <a:p>
          <a:pPr>
            <a:defRPr sz="1197" b="0" strike="noStrike" spc="-1">
              <a:solidFill>
                <a:srgbClr val="595959"/>
              </a:solidFill>
              <a:latin typeface="Calibri"/>
              <a:ea typeface="DejaVu Sans"/>
            </a:defRPr>
          </a:pPr>
          <a:endParaRPr lang="cs-CZ"/>
        </a:p>
      </c:txPr>
    </c:legend>
    <c:plotVisOnly val="1"/>
    <c:dispBlanksAs val="gap"/>
    <c:showDLblsOverMax val="1"/>
  </c:chart>
  <c:spPr>
    <a:noFill/>
    <a:ln w="0"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lang="cs-CZ" sz="1862" b="0" strike="noStrike" spc="-1">
                <a:solidFill>
                  <a:srgbClr val="595959"/>
                </a:solidFill>
                <a:latin typeface="Calibri"/>
                <a:ea typeface="DejaVu Sans"/>
              </a:defRPr>
            </a:pPr>
            <a:r>
              <a:rPr lang="cs-CZ" sz="1862" b="0" strike="noStrike" spc="-1">
                <a:solidFill>
                  <a:srgbClr val="595959"/>
                </a:solidFill>
                <a:latin typeface="Calibri"/>
                <a:ea typeface="DejaVu Sans"/>
              </a:rPr>
              <a:t>EPIZIOTOMIE (%)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Epiziotomie</c:v>
                </c:pt>
              </c:strCache>
            </c:strRef>
          </c:tx>
          <c:spPr>
            <a:ln w="28440" cap="rnd">
              <a:solidFill>
                <a:srgbClr val="C0504D"/>
              </a:solidFill>
              <a:round/>
            </a:ln>
          </c:spPr>
          <c:marker>
            <c:symbol val="circle"/>
            <c:size val="5"/>
            <c:spPr>
              <a:solidFill>
                <a:srgbClr val="C0504D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  <a:endParaRPr lang="cs-CZ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5"/>
                <c:pt idx="0">
                  <c:v>2017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49.7</c:v>
                </c:pt>
                <c:pt idx="1">
                  <c:v>27.6</c:v>
                </c:pt>
                <c:pt idx="2">
                  <c:v>23.6</c:v>
                </c:pt>
                <c:pt idx="3">
                  <c:v>16.2</c:v>
                </c:pt>
                <c:pt idx="4">
                  <c:v>12.2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74-4F29-97DF-917203A491AD}"/>
            </c:ext>
          </c:extLst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Sloupec1</c:v>
                </c:pt>
              </c:strCache>
            </c:strRef>
          </c:tx>
          <c:spPr>
            <a:ln w="28440" cap="rnd">
              <a:solidFill>
                <a:srgbClr val="8064A2"/>
              </a:solidFill>
              <a:round/>
            </a:ln>
          </c:spPr>
          <c:marker>
            <c:symbol val="circle"/>
            <c:size val="5"/>
            <c:spPr>
              <a:solidFill>
                <a:srgbClr val="8064A2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  <a:endParaRPr lang="cs-CZ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5"/>
                <c:pt idx="0">
                  <c:v>2017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74-4F29-97DF-917203A491AD}"/>
            </c:ext>
          </c:extLst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Sloupec2</c:v>
                </c:pt>
              </c:strCache>
            </c:strRef>
          </c:tx>
          <c:spPr>
            <a:ln w="28440" cap="rnd">
              <a:solidFill>
                <a:srgbClr val="F79646"/>
              </a:solidFill>
              <a:round/>
            </a:ln>
          </c:spPr>
          <c:marker>
            <c:symbol val="circle"/>
            <c:size val="5"/>
            <c:spPr>
              <a:solidFill>
                <a:srgbClr val="F79646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  <a:endParaRPr lang="cs-CZ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5"/>
                <c:pt idx="0">
                  <c:v>2017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74-4F29-97DF-917203A491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4231374"/>
        <c:axId val="72872995"/>
      </c:lineChart>
      <c:catAx>
        <c:axId val="423137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197" b="0" strike="noStrike" spc="-1">
                <a:solidFill>
                  <a:srgbClr val="595959"/>
                </a:solidFill>
                <a:latin typeface="Calibri"/>
                <a:ea typeface="DejaVu Sans"/>
              </a:defRPr>
            </a:pPr>
            <a:endParaRPr lang="cs-CZ"/>
          </a:p>
        </c:txPr>
        <c:crossAx val="72872995"/>
        <c:crosses val="autoZero"/>
        <c:auto val="1"/>
        <c:lblAlgn val="ctr"/>
        <c:lblOffset val="100"/>
        <c:noMultiLvlLbl val="0"/>
      </c:catAx>
      <c:valAx>
        <c:axId val="72872995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txPr>
          <a:bodyPr/>
          <a:lstStyle/>
          <a:p>
            <a:pPr>
              <a:defRPr sz="1197" b="0" strike="noStrike" spc="-1">
                <a:solidFill>
                  <a:srgbClr val="595959"/>
                </a:solidFill>
                <a:latin typeface="Calibri"/>
                <a:ea typeface="DejaVu Sans"/>
              </a:defRPr>
            </a:pPr>
            <a:endParaRPr lang="cs-CZ"/>
          </a:p>
        </c:txPr>
        <c:crossAx val="4231374"/>
        <c:crosses val="autoZero"/>
        <c:crossBetween val="between"/>
      </c:valAx>
      <c:spPr>
        <a:solidFill>
          <a:srgbClr val="FFFF99"/>
        </a:solidFill>
        <a:ln w="0">
          <a:noFill/>
        </a:ln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 w="0">
          <a:noFill/>
        </a:ln>
      </c:spPr>
      <c:txPr>
        <a:bodyPr/>
        <a:lstStyle/>
        <a:p>
          <a:pPr>
            <a:defRPr sz="1197" b="0" strike="noStrike" spc="-1">
              <a:solidFill>
                <a:srgbClr val="595959"/>
              </a:solidFill>
              <a:latin typeface="Calibri"/>
              <a:ea typeface="DejaVu Sans"/>
            </a:defRPr>
          </a:pPr>
          <a:endParaRPr lang="cs-CZ"/>
        </a:p>
      </c:txPr>
    </c:legend>
    <c:plotVisOnly val="1"/>
    <c:dispBlanksAs val="gap"/>
    <c:showDLblsOverMax val="1"/>
  </c:chart>
  <c:spPr>
    <a:noFill/>
    <a:ln w="0">
      <a:noFill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lang="cs-CZ" sz="1862" b="0" strike="noStrike" spc="-1">
                <a:solidFill>
                  <a:srgbClr val="595959"/>
                </a:solidFill>
                <a:latin typeface="Calibri"/>
                <a:ea typeface="DejaVu Sans"/>
              </a:defRPr>
            </a:pPr>
            <a:r>
              <a:rPr lang="cs-CZ" sz="1862" b="0" strike="noStrike" spc="-1">
                <a:solidFill>
                  <a:srgbClr val="595959"/>
                </a:solidFill>
                <a:latin typeface="Calibri"/>
                <a:ea typeface="DejaVu Sans"/>
              </a:rPr>
              <a:t>Poranění hráze celkem (spontánní + epiziotomie) (%)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Poranění hráze celkem : spontánní trhliny + epiziotomie</c:v>
                </c:pt>
              </c:strCache>
            </c:strRef>
          </c:tx>
          <c:spPr>
            <a:ln w="28440" cap="rnd">
              <a:solidFill>
                <a:srgbClr val="C0504D"/>
              </a:solidFill>
              <a:round/>
            </a:ln>
          </c:spPr>
          <c:marker>
            <c:symbol val="circle"/>
            <c:size val="5"/>
            <c:spPr>
              <a:solidFill>
                <a:srgbClr val="C0504D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  <a:endParaRPr lang="cs-CZ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61.1</c:v>
                </c:pt>
                <c:pt idx="1">
                  <c:v>50.3</c:v>
                </c:pt>
                <c:pt idx="2">
                  <c:v>49.5</c:v>
                </c:pt>
                <c:pt idx="3">
                  <c:v>46.4</c:v>
                </c:pt>
                <c:pt idx="4">
                  <c:v>46.5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27-4C65-B5FB-92250FC1C370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Sloupec1</c:v>
                </c:pt>
              </c:strCache>
            </c:strRef>
          </c:tx>
          <c:spPr>
            <a:ln w="28440" cap="rnd">
              <a:solidFill>
                <a:srgbClr val="8064A2"/>
              </a:solidFill>
              <a:round/>
            </a:ln>
          </c:spPr>
          <c:marker>
            <c:symbol val="circle"/>
            <c:size val="5"/>
            <c:spPr>
              <a:solidFill>
                <a:srgbClr val="8064A2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  <a:endParaRPr lang="cs-CZ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27-4C65-B5FB-92250FC1C370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Sloupec2</c:v>
                </c:pt>
              </c:strCache>
            </c:strRef>
          </c:tx>
          <c:spPr>
            <a:ln w="28440" cap="rnd">
              <a:solidFill>
                <a:srgbClr val="F79646"/>
              </a:solidFill>
              <a:round/>
            </a:ln>
          </c:spPr>
          <c:marker>
            <c:symbol val="circle"/>
            <c:size val="5"/>
            <c:spPr>
              <a:solidFill>
                <a:srgbClr val="F79646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  <a:endParaRPr lang="cs-CZ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527-4C65-B5FB-92250FC1C3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88379259"/>
        <c:axId val="28581454"/>
      </c:lineChart>
      <c:catAx>
        <c:axId val="88379259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197" b="0" strike="noStrike" spc="-1">
                <a:solidFill>
                  <a:srgbClr val="595959"/>
                </a:solidFill>
                <a:latin typeface="Calibri"/>
                <a:ea typeface="DejaVu Sans"/>
              </a:defRPr>
            </a:pPr>
            <a:endParaRPr lang="cs-CZ"/>
          </a:p>
        </c:txPr>
        <c:crossAx val="28581454"/>
        <c:crosses val="autoZero"/>
        <c:auto val="1"/>
        <c:lblAlgn val="ctr"/>
        <c:lblOffset val="100"/>
        <c:noMultiLvlLbl val="0"/>
      </c:catAx>
      <c:valAx>
        <c:axId val="28581454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txPr>
          <a:bodyPr/>
          <a:lstStyle/>
          <a:p>
            <a:pPr>
              <a:defRPr sz="1197" b="0" strike="noStrike" spc="-1">
                <a:solidFill>
                  <a:srgbClr val="595959"/>
                </a:solidFill>
                <a:latin typeface="Calibri"/>
                <a:ea typeface="DejaVu Sans"/>
              </a:defRPr>
            </a:pPr>
            <a:endParaRPr lang="cs-CZ"/>
          </a:p>
        </c:txPr>
        <c:crossAx val="88379259"/>
        <c:crosses val="autoZero"/>
        <c:crossBetween val="between"/>
      </c:valAx>
      <c:spPr>
        <a:solidFill>
          <a:srgbClr val="FFFF99"/>
        </a:solidFill>
        <a:ln w="0">
          <a:noFill/>
        </a:ln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 w="0">
          <a:noFill/>
        </a:ln>
      </c:spPr>
      <c:txPr>
        <a:bodyPr/>
        <a:lstStyle/>
        <a:p>
          <a:pPr>
            <a:defRPr sz="1197" b="0" strike="noStrike" spc="-1">
              <a:solidFill>
                <a:srgbClr val="595959"/>
              </a:solidFill>
              <a:latin typeface="Calibri"/>
              <a:ea typeface="DejaVu Sans"/>
            </a:defRPr>
          </a:pPr>
          <a:endParaRPr lang="cs-CZ"/>
        </a:p>
      </c:txPr>
    </c:legend>
    <c:plotVisOnly val="1"/>
    <c:dispBlanksAs val="gap"/>
    <c:showDLblsOverMax val="1"/>
  </c:chart>
  <c:spPr>
    <a:noFill/>
    <a:ln w="0"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A485F9A-C073-42B4-BD38-3FE384EE93E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2E0EA94-4858-4C8F-B673-057759C4F2A6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C1AE2FC-B407-4CBA-9C45-6BA49DCAF115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6B41308-F93C-48BE-8BBA-F068414142BF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110B5A3-B676-46DC-B3FB-288B91742D86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1787FC4-FE6E-45CA-AEAA-227C096219F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4826348-D4E7-4F80-831E-0AEE0D0041DD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D43AB2A-7566-4E1F-80C5-E7D3C4D98BE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AA2EB45-F519-4B2C-B12C-E90717033A69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F1604CF-2603-4F9D-836E-927789E22697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BE9E0EE-AEC8-454E-B427-A1BD1DDA0A7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F2225A0-E7FE-4DEC-81EB-5332C2B8DD28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B856479-09B2-4A73-A20C-714E53CAF84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934183F-EF5D-4CA6-A735-C206730E25B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DB7F197-FF9D-4EE5-8DEF-08683D2EC2C3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50AC7EE-DC85-426E-99DE-52AE2E542B5B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B0FE5BE-E01B-4CDA-91BD-F4E58076A785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F902EB7-E56A-46DF-8277-E6D1850C5684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5C791AF-30A3-4D56-992D-D00780339003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C469540-322B-4630-B7A2-76CA19136B6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2998724-4D46-4304-9656-E83F84FCDA99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4A60CC0-8B85-49FC-9E73-6C2331034C8C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17EA3BB-EE5B-462B-B09F-FA7E244A0D8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s-CZ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A86E960-F71E-46A5-A912-166F1969B906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cs-CZ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1400" b="0" strike="noStrike" spc="-1">
                <a:solidFill>
                  <a:srgbClr val="000000"/>
                </a:solidFill>
                <a:latin typeface="Times New Roman"/>
              </a:rPr>
              <a:t>&lt;zápatí&gt;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cs-CZ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E1A6399B-032D-4D1D-A27E-1751D7CDF1D1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cs-CZ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cs-CZ" sz="1400" b="0" strike="noStrike" spc="-1">
                <a:solidFill>
                  <a:srgbClr val="000000"/>
                </a:solidFill>
                <a:latin typeface="Times New Roman"/>
              </a:rPr>
              <a:t>&lt;datum/čas&gt;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cs-CZ" sz="4400" b="0" strike="noStrike" spc="-1">
                <a:solidFill>
                  <a:srgbClr val="000000"/>
                </a:solidFill>
                <a:latin typeface="Arial"/>
              </a:rPr>
              <a:t>Klikněte pro úpravu formátu textu nadpisu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cs-CZ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1400" b="0" strike="noStrike" spc="-1">
                <a:solidFill>
                  <a:srgbClr val="000000"/>
                </a:solidFill>
                <a:latin typeface="Times New Roman"/>
              </a:rPr>
              <a:t>&lt;zápatí&gt;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cs-CZ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4B20C768-C572-406B-8220-40425ED8A19D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cs-CZ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cs-CZ" sz="1400" b="0" strike="noStrike" spc="-1">
                <a:solidFill>
                  <a:srgbClr val="000000"/>
                </a:solidFill>
                <a:latin typeface="Times New Roman"/>
              </a:rPr>
              <a:t>&lt;datum/čas&gt;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cs-CZ" sz="4400" b="0" strike="noStrike" spc="-1">
                <a:solidFill>
                  <a:srgbClr val="000000"/>
                </a:solidFill>
                <a:latin typeface="Arial"/>
              </a:rPr>
              <a:t>Klikněte pro úpravu formátu textu nadpisu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2" descr="Obermeyer Helika úspěšně dokončila projekt nového pavilonu Nemocnice  Pelhřimov v pasivním standardu | konstrukce.cz"/>
          <p:cNvPicPr/>
          <p:nvPr/>
        </p:nvPicPr>
        <p:blipFill>
          <a:blip r:embed="rId2"/>
          <a:srcRect l="10626" r="12987" b="8443"/>
          <a:stretch/>
        </p:blipFill>
        <p:spPr>
          <a:xfrm>
            <a:off x="1619640" y="2349000"/>
            <a:ext cx="6057720" cy="3705120"/>
          </a:xfrm>
          <a:prstGeom prst="rect">
            <a:avLst/>
          </a:prstGeom>
          <a:ln w="0">
            <a:noFill/>
          </a:ln>
        </p:spPr>
      </p:pic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85800" y="3141000"/>
            <a:ext cx="7701120" cy="17215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3600" b="0" strike="noStrike" spc="-1" dirty="0">
                <a:solidFill>
                  <a:srgbClr val="000000"/>
                </a:solidFill>
                <a:latin typeface="Arial"/>
              </a:rPr>
              <a:t>STATISTIKA 2024 – PORODNICE</a:t>
            </a:r>
            <a:br>
              <a:rPr sz="4400" dirty="0"/>
            </a:br>
            <a:br>
              <a:rPr sz="4400" dirty="0"/>
            </a:br>
            <a:br>
              <a:rPr sz="4400" dirty="0"/>
            </a:br>
            <a:br>
              <a:rPr sz="4400" dirty="0"/>
            </a:br>
            <a:br>
              <a:rPr sz="4400" dirty="0"/>
            </a:br>
            <a:br>
              <a:rPr sz="4400" dirty="0"/>
            </a:br>
            <a:br>
              <a:rPr sz="4400" dirty="0"/>
            </a:b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Radan Doubek</a:t>
            </a:r>
          </a:p>
        </p:txBody>
      </p:sp>
      <p:sp>
        <p:nvSpPr>
          <p:cNvPr id="84" name="Obdélník 5"/>
          <p:cNvSpPr/>
          <p:nvPr/>
        </p:nvSpPr>
        <p:spPr>
          <a:xfrm>
            <a:off x="2314440" y="492120"/>
            <a:ext cx="4570560" cy="5763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s-CZ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Gynekologicko - porodnické oddělení</a:t>
            </a:r>
            <a:endParaRPr lang="cs-CZ" sz="16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Nemocnice Pelhřimov</a:t>
            </a:r>
            <a:endParaRPr lang="cs-CZ" sz="16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5" name="Obrázek 5"/>
          <p:cNvPicPr/>
          <p:nvPr/>
        </p:nvPicPr>
        <p:blipFill>
          <a:blip r:embed="rId3"/>
          <a:stretch/>
        </p:blipFill>
        <p:spPr>
          <a:xfrm>
            <a:off x="534600" y="406800"/>
            <a:ext cx="1461600" cy="8107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89040" y="190080"/>
            <a:ext cx="7770960" cy="34099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4400" b="0" strike="noStrike" spc="-1" dirty="0">
                <a:solidFill>
                  <a:srgbClr val="000000"/>
                </a:solidFill>
                <a:latin typeface="Arial"/>
              </a:rPr>
              <a:t>STATISTIKA 202</a:t>
            </a:r>
            <a:r>
              <a:rPr lang="cs-CZ" spc="-1" dirty="0">
                <a:solidFill>
                  <a:srgbClr val="000000"/>
                </a:solidFill>
                <a:latin typeface="Arial"/>
              </a:rPr>
              <a:t>4</a:t>
            </a:r>
            <a:br>
              <a:rPr sz="4400" dirty="0"/>
            </a:br>
            <a:endParaRPr lang="cs-CZ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399360" cy="17510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rmAutofit/>
          </a:bodyPr>
          <a:lstStyle/>
          <a:p>
            <a:pPr indent="0" algn="ctr">
              <a:buNone/>
            </a:pPr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8" name="Group 45"/>
          <p:cNvGraphicFramePr/>
          <p:nvPr>
            <p:extLst>
              <p:ext uri="{D42A27DB-BD31-4B8C-83A1-F6EECF244321}">
                <p14:modId xmlns:p14="http://schemas.microsoft.com/office/powerpoint/2010/main" val="2398468799"/>
              </p:ext>
            </p:extLst>
          </p:nvPr>
        </p:nvGraphicFramePr>
        <p:xfrm>
          <a:off x="684360" y="2924280"/>
          <a:ext cx="7955640" cy="3336120"/>
        </p:xfrm>
        <a:graphic>
          <a:graphicData uri="http://schemas.openxmlformats.org/drawingml/2006/table">
            <a:tbl>
              <a:tblPr/>
              <a:tblGrid>
                <a:gridCol w="1952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5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0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3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porody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děti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MÚ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PÚ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9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531</a:t>
                      </a: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1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1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cs-CZ" sz="12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(+31)</a:t>
                      </a:r>
                      <a:endParaRPr lang="cs-CZ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537</a:t>
                      </a: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1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1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cs-CZ" sz="12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(+37)</a:t>
                      </a:r>
                      <a:endParaRPr lang="cs-CZ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0 %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 </a:t>
                      </a: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r>
                        <a:rPr lang="cs-CZ" sz="900" b="1" strike="noStrike" spc="-1" dirty="0">
                          <a:solidFill>
                            <a:srgbClr val="000000"/>
                          </a:solidFill>
                          <a:latin typeface="Arial Black"/>
                        </a:rPr>
                        <a:t>o (promile)</a:t>
                      </a:r>
                      <a:endParaRPr lang="cs-CZ" sz="9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85800" y="189000"/>
            <a:ext cx="7770960" cy="34099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4400" b="0" strike="noStrike" spc="-1" dirty="0">
                <a:solidFill>
                  <a:srgbClr val="000000"/>
                </a:solidFill>
                <a:latin typeface="Arial"/>
              </a:rPr>
              <a:t>STATISTIKA 2024</a:t>
            </a:r>
            <a:br>
              <a:rPr sz="4400" dirty="0"/>
            </a:br>
            <a:endParaRPr lang="cs-CZ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399360" cy="17510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rmAutofit/>
          </a:bodyPr>
          <a:lstStyle/>
          <a:p>
            <a:pPr indent="0" algn="ctr">
              <a:buNone/>
            </a:pPr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1" name="Group 50"/>
          <p:cNvGraphicFramePr/>
          <p:nvPr>
            <p:extLst>
              <p:ext uri="{D42A27DB-BD31-4B8C-83A1-F6EECF244321}">
                <p14:modId xmlns:p14="http://schemas.microsoft.com/office/powerpoint/2010/main" val="3985489172"/>
              </p:ext>
            </p:extLst>
          </p:nvPr>
        </p:nvGraphicFramePr>
        <p:xfrm>
          <a:off x="539640" y="3069000"/>
          <a:ext cx="8063640" cy="2907360"/>
        </p:xfrm>
        <a:graphic>
          <a:graphicData uri="http://schemas.openxmlformats.org/drawingml/2006/table">
            <a:tbl>
              <a:tblPr/>
              <a:tblGrid>
                <a:gridCol w="93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5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1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01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85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17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porody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děti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SC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F + VEX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F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VEX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KP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gemini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531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537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128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360">
                <a:tc>
                  <a:txBody>
                    <a:bodyPr/>
                    <a:lstStyle/>
                    <a:p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24,1 %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-0,1 %</a:t>
                      </a:r>
                      <a:endParaRPr lang="cs-CZ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0,9 %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-0,7 %</a:t>
                      </a:r>
                      <a:endParaRPr lang="cs-CZ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0 %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--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0,9 %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- 0,7 %</a:t>
                      </a:r>
                      <a:endParaRPr lang="cs-CZ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3,6 %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- 1,0 %</a:t>
                      </a:r>
                      <a:endParaRPr lang="cs-CZ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1,1 %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+ 1,1 %</a:t>
                      </a:r>
                      <a:endParaRPr lang="cs-CZ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85800" y="189000"/>
            <a:ext cx="7770960" cy="34099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4400" b="0" strike="noStrike" spc="-1" dirty="0">
                <a:solidFill>
                  <a:srgbClr val="000000"/>
                </a:solidFill>
                <a:latin typeface="Arial"/>
              </a:rPr>
              <a:t>STATISTIKA 2024</a:t>
            </a:r>
            <a:br>
              <a:rPr sz="4400" dirty="0"/>
            </a:br>
            <a:br>
              <a:rPr sz="4400" dirty="0"/>
            </a:br>
            <a:br>
              <a:rPr sz="4400" dirty="0"/>
            </a:br>
            <a:endParaRPr lang="cs-CZ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Graf 3">
            <a:extLst>
              <a:ext uri="{FF2B5EF4-FFF2-40B4-BE49-F238E27FC236}">
                <a16:creationId xmlns:a16="http://schemas.microsoft.com/office/drawing/2014/main" id="{192B2B5D-08ED-1D1F-5A1D-3084941B606A}"/>
              </a:ext>
            </a:extLst>
          </p:cNvPr>
          <p:cNvGraphicFramePr/>
          <p:nvPr/>
        </p:nvGraphicFramePr>
        <p:xfrm>
          <a:off x="827640" y="1397160"/>
          <a:ext cx="7414560" cy="4838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26920" y="-674640"/>
            <a:ext cx="7770960" cy="38862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4400" b="0" strike="noStrike" spc="-1" dirty="0">
                <a:solidFill>
                  <a:srgbClr val="000000"/>
                </a:solidFill>
                <a:latin typeface="Arial"/>
              </a:rPr>
              <a:t>STATISTIKA 2024</a:t>
            </a:r>
          </a:p>
        </p:txBody>
      </p:sp>
      <p:sp>
        <p:nvSpPr>
          <p:cNvPr id="95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399360" cy="17510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rmAutofit/>
          </a:bodyPr>
          <a:lstStyle/>
          <a:p>
            <a:pPr indent="0" algn="ctr">
              <a:buNone/>
            </a:pPr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Group 44">
            <a:extLst>
              <a:ext uri="{FF2B5EF4-FFF2-40B4-BE49-F238E27FC236}">
                <a16:creationId xmlns:a16="http://schemas.microsoft.com/office/drawing/2014/main" id="{AF68C342-1BD7-6975-9C57-3C4F186BA9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7380951"/>
              </p:ext>
            </p:extLst>
          </p:nvPr>
        </p:nvGraphicFramePr>
        <p:xfrm>
          <a:off x="1332000" y="2205000"/>
          <a:ext cx="6767280" cy="3815640"/>
        </p:xfrm>
        <a:graphic>
          <a:graphicData uri="http://schemas.openxmlformats.org/drawingml/2006/table">
            <a:tbl>
              <a:tblPr/>
              <a:tblGrid>
                <a:gridCol w="107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6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4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16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porody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epi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rpt I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rpt II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rpt III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Poranění hráze 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2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(celkem vč. epiziotomií)</a:t>
                      </a:r>
                      <a:endParaRPr lang="cs-CZ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531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65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76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99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247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2200">
                <a:tc>
                  <a:txBody>
                    <a:bodyPr/>
                    <a:lstStyle/>
                    <a:p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12,2 %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- 4,0 %</a:t>
                      </a:r>
                      <a:endParaRPr lang="cs-CZ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14,3 %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- 1,5 %</a:t>
                      </a:r>
                      <a:endParaRPr lang="cs-CZ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18,6 %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+ 6,4 %</a:t>
                      </a:r>
                      <a:endParaRPr lang="cs-CZ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1,3 %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- 0,9 %</a:t>
                      </a:r>
                      <a:endParaRPr lang="cs-CZ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46,5 %</a:t>
                      </a:r>
                      <a:endParaRPr lang="cs-CZ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cs-CZ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85800" y="189000"/>
            <a:ext cx="7770960" cy="34099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4400" b="0" strike="noStrike" spc="-1" dirty="0">
                <a:solidFill>
                  <a:srgbClr val="000000"/>
                </a:solidFill>
                <a:latin typeface="Arial"/>
              </a:rPr>
              <a:t>STATISTIKA 2024</a:t>
            </a:r>
            <a:br>
              <a:rPr sz="4400" dirty="0"/>
            </a:br>
            <a:br>
              <a:rPr sz="4400" dirty="0"/>
            </a:br>
            <a:br>
              <a:rPr sz="4400" dirty="0"/>
            </a:br>
            <a:endParaRPr lang="cs-CZ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Graf 3">
            <a:extLst>
              <a:ext uri="{FF2B5EF4-FFF2-40B4-BE49-F238E27FC236}">
                <a16:creationId xmlns:a16="http://schemas.microsoft.com/office/drawing/2014/main" id="{9B49EA77-CE75-E4DF-B061-200BF53F6BD8}"/>
              </a:ext>
            </a:extLst>
          </p:cNvPr>
          <p:cNvGraphicFramePr/>
          <p:nvPr/>
        </p:nvGraphicFramePr>
        <p:xfrm>
          <a:off x="827640" y="1397160"/>
          <a:ext cx="7414560" cy="4838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85800" y="189000"/>
            <a:ext cx="7770960" cy="34099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4400" b="0" strike="noStrike" spc="-1" dirty="0">
                <a:solidFill>
                  <a:srgbClr val="000000"/>
                </a:solidFill>
                <a:latin typeface="Arial"/>
              </a:rPr>
              <a:t>STATISTIKA 2024</a:t>
            </a:r>
            <a:br>
              <a:rPr sz="4400" dirty="0"/>
            </a:br>
            <a:br>
              <a:rPr sz="4400" dirty="0"/>
            </a:br>
            <a:br>
              <a:rPr sz="4400" dirty="0"/>
            </a:br>
            <a:endParaRPr lang="cs-CZ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Graf 3">
            <a:extLst>
              <a:ext uri="{FF2B5EF4-FFF2-40B4-BE49-F238E27FC236}">
                <a16:creationId xmlns:a16="http://schemas.microsoft.com/office/drawing/2014/main" id="{531522A2-21E1-10C1-644F-E63BAF9EC5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1056952"/>
              </p:ext>
            </p:extLst>
          </p:nvPr>
        </p:nvGraphicFramePr>
        <p:xfrm>
          <a:off x="827640" y="1397160"/>
          <a:ext cx="7414560" cy="4838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826920" y="192024"/>
            <a:ext cx="7770960" cy="2258568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4400" b="0" strike="noStrike" spc="-1" dirty="0">
                <a:solidFill>
                  <a:srgbClr val="000000"/>
                </a:solidFill>
                <a:latin typeface="Arial"/>
              </a:rPr>
              <a:t>STATISTIKA 2024</a:t>
            </a:r>
          </a:p>
        </p:txBody>
      </p:sp>
      <p:sp>
        <p:nvSpPr>
          <p:cNvPr id="102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399360" cy="17510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rmAutofit/>
          </a:bodyPr>
          <a:lstStyle/>
          <a:p>
            <a:pPr indent="0" algn="ctr">
              <a:buNone/>
            </a:pPr>
            <a:endParaRPr lang="cs-CZ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7537AAE-0A3A-2228-032A-7107FA9F4A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993392"/>
            <a:ext cx="7203470" cy="37492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1928</TotalTime>
  <Words>170</Words>
  <Application>Microsoft Office PowerPoint</Application>
  <PresentationFormat>Předvádění na obrazovce (4:3)</PresentationFormat>
  <Paragraphs>93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Symbol</vt:lpstr>
      <vt:lpstr>Times New Roman</vt:lpstr>
      <vt:lpstr>Wingdings</vt:lpstr>
      <vt:lpstr>Motiv systému Office</vt:lpstr>
      <vt:lpstr>Motiv systému Office</vt:lpstr>
      <vt:lpstr>STATISTIKA 2024 – PORODNICE       Radan Doubek</vt:lpstr>
      <vt:lpstr>STATISTIKA 2024 </vt:lpstr>
      <vt:lpstr>STATISTIKA 2024 </vt:lpstr>
      <vt:lpstr>STATISTIKA 2024   </vt:lpstr>
      <vt:lpstr>STATISTIKA 2024</vt:lpstr>
      <vt:lpstr>STATISTIKA 2024   </vt:lpstr>
      <vt:lpstr>STATISTIKA 2024   </vt:lpstr>
      <vt:lpstr>STATISTIKA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denisa</dc:creator>
  <dc:description/>
  <cp:lastModifiedBy>Radan Doubek</cp:lastModifiedBy>
  <cp:revision>378</cp:revision>
  <dcterms:created xsi:type="dcterms:W3CDTF">2013-01-15T21:01:12Z</dcterms:created>
  <dcterms:modified xsi:type="dcterms:W3CDTF">2025-01-05T18:49:13Z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Předvádění na obrazovce (4:3)</vt:lpwstr>
  </property>
  <property fmtid="{D5CDD505-2E9C-101B-9397-08002B2CF9AE}" pid="3" name="Slides">
    <vt:i4>15</vt:i4>
  </property>
</Properties>
</file>