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1.jpeg" ContentType="image/jpeg"/>
  <Override PartName="/ppt/media/image2.png" ContentType="image/png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presProps" Target="presProps.xml"/>
</Relationships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lang="cs-CZ" sz="1862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  <a:r>
              <a:rPr b="0" lang="cs-CZ" sz="1862" spc="-1" strike="noStrike">
                <a:solidFill>
                  <a:srgbClr val="595959"/>
                </a:solidFill>
                <a:latin typeface="Calibri"/>
                <a:ea typeface="DejaVu Sans"/>
              </a:rPr>
              <a:t>OPERAČNÍ PORODY (%)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císařský řez</c:v>
                </c:pt>
              </c:strCache>
            </c:strRef>
          </c:tx>
          <c:spPr>
            <a:solidFill>
              <a:srgbClr val="c0504d"/>
            </a:solidFill>
            <a:ln cap="rnd" w="28440">
              <a:solidFill>
                <a:srgbClr val="c0504d"/>
              </a:solidFill>
              <a:round/>
            </a:ln>
          </c:spPr>
          <c:marker>
            <c:symbol val="circle"/>
            <c:size val="5"/>
            <c:spPr>
              <a:solidFill>
                <a:srgbClr val="c0504d"/>
              </a:solidFill>
            </c:spPr>
          </c:marker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33.8</c:v>
                </c:pt>
                <c:pt idx="1">
                  <c:v>26.2</c:v>
                </c:pt>
                <c:pt idx="2">
                  <c:v>25.7</c:v>
                </c:pt>
                <c:pt idx="3">
                  <c:v>24.2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vakuumextrakce/forceps</c:v>
                </c:pt>
              </c:strCache>
            </c:strRef>
          </c:tx>
          <c:spPr>
            <a:solidFill>
              <a:srgbClr val="8064a2"/>
            </a:solidFill>
            <a:ln cap="rnd" w="28440">
              <a:solidFill>
                <a:srgbClr val="8064a2"/>
              </a:solidFill>
              <a:round/>
            </a:ln>
          </c:spPr>
          <c:marker>
            <c:symbol val="circle"/>
            <c:size val="5"/>
            <c:spPr>
              <a:solidFill>
                <a:srgbClr val="8064a2"/>
              </a:solidFill>
            </c:spPr>
          </c:marker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1.9</c:v>
                </c:pt>
                <c:pt idx="1">
                  <c:v>3</c:v>
                </c:pt>
                <c:pt idx="2">
                  <c:v>2.9</c:v>
                </c:pt>
                <c:pt idx="3">
                  <c:v>1.6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f79646"/>
            </a:solidFill>
            <a:ln cap="rnd" w="28440">
              <a:solidFill>
                <a:srgbClr val="f79646"/>
              </a:solidFill>
              <a:round/>
            </a:ln>
          </c:spPr>
          <c:marker>
            <c:symbol val="circle"/>
            <c:size val="5"/>
            <c:spPr>
              <a:solidFill>
                <a:srgbClr val="f79646"/>
              </a:solidFill>
            </c:spPr>
          </c:marker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1"/>
        <c:axId val="62149747"/>
        <c:axId val="81990098"/>
      </c:lineChart>
      <c:catAx>
        <c:axId val="62149747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</a:p>
        </c:txPr>
        <c:crossAx val="81990098"/>
        <c:crosses val="autoZero"/>
        <c:auto val="1"/>
        <c:lblAlgn val="ctr"/>
        <c:lblOffset val="100"/>
        <c:noMultiLvlLbl val="0"/>
      </c:catAx>
      <c:valAx>
        <c:axId val="81990098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</a:p>
        </c:txPr>
        <c:crossAx val="62149747"/>
        <c:crosses val="autoZero"/>
        <c:crossBetween val="between"/>
      </c:valAx>
      <c:spPr>
        <a:solidFill>
          <a:srgbClr val="ffff99"/>
        </a:solidFill>
        <a:ln w="0">
          <a:noFill/>
        </a:ln>
      </c:spPr>
    </c:plotArea>
    <c:legend>
      <c:legendPos val="b"/>
      <c:legendEntry>
        <c:idx val="2"/>
        <c:delete val="1"/>
      </c:legendEntry>
      <c:overlay val="0"/>
      <c:spPr>
        <a:noFill/>
        <a:ln w="0"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Calibri"/>
              <a:ea typeface="DejaVu Sans"/>
            </a:defRPr>
          </a:pPr>
        </a:p>
      </c:txPr>
    </c:legend>
    <c:plotVisOnly val="1"/>
    <c:dispBlanksAs val="gap"/>
  </c:chart>
  <c:spPr>
    <a:noFill/>
    <a:ln w="0">
      <a:noFill/>
    </a:ln>
  </c:sp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lang="cs-CZ" sz="1862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  <a:r>
              <a:rPr b="0" lang="cs-CZ" sz="1862" spc="-1" strike="noStrike">
                <a:solidFill>
                  <a:srgbClr val="595959"/>
                </a:solidFill>
                <a:latin typeface="Calibri"/>
                <a:ea typeface="DejaVu Sans"/>
              </a:rPr>
              <a:t>EPIZIOTOMIE (%)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Epiziotomie</c:v>
                </c:pt>
              </c:strCache>
            </c:strRef>
          </c:tx>
          <c:spPr>
            <a:solidFill>
              <a:srgbClr val="c0504d"/>
            </a:solidFill>
            <a:ln cap="rnd" w="28440">
              <a:solidFill>
                <a:srgbClr val="c0504d"/>
              </a:solidFill>
              <a:round/>
            </a:ln>
          </c:spPr>
          <c:marker>
            <c:symbol val="circle"/>
            <c:size val="5"/>
            <c:spPr>
              <a:solidFill>
                <a:srgbClr val="c0504d"/>
              </a:solidFill>
            </c:spPr>
          </c:marker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49.7</c:v>
                </c:pt>
                <c:pt idx="1">
                  <c:v>27.6</c:v>
                </c:pt>
                <c:pt idx="2">
                  <c:v>23.6</c:v>
                </c:pt>
                <c:pt idx="3">
                  <c:v>16.2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8064a2"/>
            </a:solidFill>
            <a:ln cap="rnd" w="28440">
              <a:solidFill>
                <a:srgbClr val="8064a2"/>
              </a:solidFill>
              <a:round/>
            </a:ln>
          </c:spPr>
          <c:marker>
            <c:symbol val="circle"/>
            <c:size val="5"/>
            <c:spPr>
              <a:solidFill>
                <a:srgbClr val="8064a2"/>
              </a:solidFill>
            </c:spPr>
          </c:marker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  <c:smooth val="0"/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f79646"/>
            </a:solidFill>
            <a:ln cap="rnd" w="28440">
              <a:solidFill>
                <a:srgbClr val="f79646"/>
              </a:solidFill>
              <a:round/>
            </a:ln>
          </c:spPr>
          <c:marker>
            <c:symbol val="circle"/>
            <c:size val="5"/>
            <c:spPr>
              <a:solidFill>
                <a:srgbClr val="f79646"/>
              </a:solidFill>
            </c:spPr>
          </c:marker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1"/>
        <c:axId val="51772823"/>
        <c:axId val="377588"/>
      </c:lineChart>
      <c:catAx>
        <c:axId val="51772823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</a:p>
        </c:txPr>
        <c:crossAx val="377588"/>
        <c:crosses val="autoZero"/>
        <c:auto val="1"/>
        <c:lblAlgn val="ctr"/>
        <c:lblOffset val="100"/>
        <c:noMultiLvlLbl val="0"/>
      </c:catAx>
      <c:valAx>
        <c:axId val="377588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</a:p>
        </c:txPr>
        <c:crossAx val="51772823"/>
        <c:crosses val="autoZero"/>
        <c:crossBetween val="between"/>
      </c:valAx>
      <c:spPr>
        <a:solidFill>
          <a:srgbClr val="ffff99"/>
        </a:solidFill>
        <a:ln w="0">
          <a:noFill/>
        </a:ln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 w="0"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Calibri"/>
              <a:ea typeface="DejaVu Sans"/>
            </a:defRPr>
          </a:pPr>
        </a:p>
      </c:txPr>
    </c:legend>
    <c:plotVisOnly val="1"/>
    <c:dispBlanksAs val="gap"/>
  </c:chart>
  <c:spPr>
    <a:noFill/>
    <a:ln w="0">
      <a:noFill/>
    </a:ln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lang="cs-CZ" sz="1862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  <a:r>
              <a:rPr b="0" lang="cs-CZ" sz="1862" spc="-1" strike="noStrike">
                <a:solidFill>
                  <a:srgbClr val="595959"/>
                </a:solidFill>
                <a:latin typeface="Calibri"/>
                <a:ea typeface="DejaVu Sans"/>
              </a:rPr>
              <a:t>Poranění hráze celkem (spontánní + epiziotomie) (%)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Poranění hráze celkem : spontánní trhliny + epiziotomie</c:v>
                </c:pt>
              </c:strCache>
            </c:strRef>
          </c:tx>
          <c:spPr>
            <a:solidFill>
              <a:srgbClr val="c0504d"/>
            </a:solidFill>
            <a:ln cap="rnd" w="28440">
              <a:solidFill>
                <a:srgbClr val="c0504d"/>
              </a:solidFill>
              <a:round/>
            </a:ln>
          </c:spPr>
          <c:marker>
            <c:symbol val="circle"/>
            <c:size val="5"/>
            <c:spPr>
              <a:solidFill>
                <a:srgbClr val="c0504d"/>
              </a:solidFill>
            </c:spPr>
          </c:marker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61.1</c:v>
                </c:pt>
                <c:pt idx="1">
                  <c:v>50.3</c:v>
                </c:pt>
                <c:pt idx="2">
                  <c:v>49.5</c:v>
                </c:pt>
                <c:pt idx="3">
                  <c:v>46.4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8064a2"/>
            </a:solidFill>
            <a:ln cap="rnd" w="28440">
              <a:solidFill>
                <a:srgbClr val="8064a2"/>
              </a:solidFill>
              <a:round/>
            </a:ln>
          </c:spPr>
          <c:marker>
            <c:symbol val="circle"/>
            <c:size val="5"/>
            <c:spPr>
              <a:solidFill>
                <a:srgbClr val="8064a2"/>
              </a:solidFill>
            </c:spPr>
          </c:marker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  <c:smooth val="0"/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f79646"/>
            </a:solidFill>
            <a:ln cap="rnd" w="28440">
              <a:solidFill>
                <a:srgbClr val="f79646"/>
              </a:solidFill>
              <a:round/>
            </a:ln>
          </c:spPr>
          <c:marker>
            <c:symbol val="circle"/>
            <c:size val="5"/>
            <c:spPr>
              <a:solidFill>
                <a:srgbClr val="f79646"/>
              </a:solidFill>
            </c:spPr>
          </c:marker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1"/>
        <c:axId val="46195484"/>
        <c:axId val="94645040"/>
      </c:lineChart>
      <c:catAx>
        <c:axId val="461954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</a:p>
        </c:txPr>
        <c:crossAx val="94645040"/>
        <c:crosses val="autoZero"/>
        <c:auto val="1"/>
        <c:lblAlgn val="ctr"/>
        <c:lblOffset val="100"/>
        <c:noMultiLvlLbl val="0"/>
      </c:catAx>
      <c:valAx>
        <c:axId val="94645040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</a:p>
        </c:txPr>
        <c:crossAx val="46195484"/>
        <c:crosses val="autoZero"/>
        <c:crossBetween val="between"/>
      </c:valAx>
      <c:spPr>
        <a:solidFill>
          <a:srgbClr val="ffff99"/>
        </a:solidFill>
        <a:ln w="0">
          <a:noFill/>
        </a:ln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 w="0"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Calibri"/>
              <a:ea typeface="DejaVu Sans"/>
            </a:defRPr>
          </a:pPr>
        </a:p>
      </c:txPr>
    </c:legend>
    <c:plotVisOnly val="1"/>
    <c:dispBlanksAs val="gap"/>
  </c:chart>
  <c:spPr>
    <a:noFill/>
    <a:ln w="0"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A485F9A-C073-42B4-BD38-3FE384EE93E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2E0EA94-4858-4C8F-B673-057759C4F2A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C1AE2FC-B407-4CBA-9C45-6BA49DCAF11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6B41308-F93C-48BE-8BBA-F068414142B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110B5A3-B676-46DC-B3FB-288B91742D8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1787FC4-FE6E-45CA-AEAA-227C096219F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4826348-D4E7-4F80-831E-0AEE0D0041D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D43AB2A-7566-4E1F-80C5-E7D3C4D98BE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AA2EB45-F519-4B2C-B12C-E90717033A6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F1604CF-2603-4F9D-836E-927789E2269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BE9E0EE-AEC8-454E-B427-A1BD1DDA0A7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F2225A0-E7FE-4DEC-81EB-5332C2B8DD2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B856479-09B2-4A73-A20C-714E53CAF84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934183F-EF5D-4CA6-A735-C206730E25B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DB7F197-FF9D-4EE5-8DEF-08683D2EC2C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50AC7EE-DC85-426E-99DE-52AE2E542B5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B0FE5BE-E01B-4CDA-91BD-F4E58076A78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F902EB7-E56A-46DF-8277-E6D1850C568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5C791AF-30A3-4D56-992D-D0078033900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C469540-322B-4630-B7A2-76CA19136B6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2998724-4D46-4304-9656-E83F84FCDA9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4A60CC0-8B85-49FC-9E73-6C2331034C8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17EA3BB-EE5B-462B-B09F-FA7E244A0D8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A86E960-F71E-46A5-A912-166F1969B90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1A6399B-032D-4D1D-A27E-1751D7CDF1D1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&lt;datum/čas&gt;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B20C768-C572-406B-8220-40425ED8A19D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&lt;datum/čas&gt;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13.xml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14.xml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chart" Target="../charts/chart15.xml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 descr="Obermeyer Helika úspěšně dokončila projekt nového pavilonu Nemocnice  Pelhřimov v pasivním standardu | konstrukce.cz"/>
          <p:cNvPicPr/>
          <p:nvPr/>
        </p:nvPicPr>
        <p:blipFill>
          <a:blip r:embed="rId1"/>
          <a:srcRect l="10626" t="0" r="12987" b="8443"/>
          <a:stretch/>
        </p:blipFill>
        <p:spPr>
          <a:xfrm>
            <a:off x="1619640" y="2349000"/>
            <a:ext cx="6057720" cy="3705120"/>
          </a:xfrm>
          <a:prstGeom prst="rect">
            <a:avLst/>
          </a:prstGeom>
          <a:ln w="0"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85800" y="3141000"/>
            <a:ext cx="7701120" cy="1721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STATISTIKA 2023 – PORODNICE</a:t>
            </a:r>
            <a:br>
              <a:rPr sz="4400"/>
            </a:br>
            <a:br>
              <a:rPr sz="4400"/>
            </a:br>
            <a:br>
              <a:rPr sz="4400"/>
            </a:br>
            <a:br>
              <a:rPr sz="4400"/>
            </a:br>
            <a:br>
              <a:rPr sz="4400"/>
            </a:br>
            <a:br>
              <a:rPr sz="4400"/>
            </a:br>
            <a:br>
              <a:rPr sz="4400"/>
            </a:b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Radan Doubek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Obdélník 5"/>
          <p:cNvSpPr/>
          <p:nvPr/>
        </p:nvSpPr>
        <p:spPr>
          <a:xfrm>
            <a:off x="2314440" y="492120"/>
            <a:ext cx="4570560" cy="5763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Arial"/>
                <a:ea typeface="DejaVu Sans"/>
              </a:rPr>
              <a:t>Gynekologicko - porodnické oddělení</a:t>
            </a:r>
            <a:endParaRPr b="0" lang="cs-CZ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Arial"/>
                <a:ea typeface="DejaVu Sans"/>
              </a:rPr>
              <a:t>Nemocnice Pelhřimov</a:t>
            </a:r>
            <a:endParaRPr b="0" lang="cs-CZ" sz="1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Obrázek 5" descr=""/>
          <p:cNvPicPr/>
          <p:nvPr/>
        </p:nvPicPr>
        <p:blipFill>
          <a:blip r:embed="rId2"/>
          <a:stretch/>
        </p:blipFill>
        <p:spPr>
          <a:xfrm>
            <a:off x="534600" y="406800"/>
            <a:ext cx="1461600" cy="810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89040" y="190080"/>
            <a:ext cx="7770960" cy="3409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STATISTIKA 2023</a:t>
            </a:r>
            <a:br>
              <a:rPr sz="4400"/>
            </a:b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360" cy="17510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rmAutofit/>
          </a:bodyPr>
          <a:p>
            <a:pPr indent="0" algn="ctr"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8" name="Group 45"/>
          <p:cNvGraphicFramePr/>
          <p:nvPr/>
        </p:nvGraphicFramePr>
        <p:xfrm>
          <a:off x="684360" y="2924280"/>
          <a:ext cx="7955640" cy="3335760"/>
        </p:xfrm>
        <a:graphic>
          <a:graphicData uri="http://schemas.openxmlformats.org/drawingml/2006/table">
            <a:tbl>
              <a:tblPr/>
              <a:tblGrid>
                <a:gridCol w="1952280"/>
                <a:gridCol w="1615320"/>
                <a:gridCol w="2270880"/>
                <a:gridCol w="2117160"/>
              </a:tblGrid>
              <a:tr h="1130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porody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děti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MÚ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PÚ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1049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157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0 %</a:t>
                      </a:r>
                      <a:endParaRPr b="1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 </a:t>
                      </a: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r>
                        <a:rPr b="1" lang="cs-CZ" sz="900" spc="-1" strike="noStrike">
                          <a:solidFill>
                            <a:srgbClr val="000000"/>
                          </a:solidFill>
                          <a:latin typeface="Arial Black"/>
                        </a:rPr>
                        <a:t>o (promile)</a:t>
                      </a:r>
                      <a:endParaRPr b="0" lang="cs-CZ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189000"/>
            <a:ext cx="7770960" cy="3409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STATISTIKA 2023</a:t>
            </a:r>
            <a:br>
              <a:rPr sz="4400"/>
            </a:b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360" cy="17510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rmAutofit/>
          </a:bodyPr>
          <a:p>
            <a:pPr indent="0" algn="ctr"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1" name="Group 50"/>
          <p:cNvGraphicFramePr/>
          <p:nvPr/>
        </p:nvGraphicFramePr>
        <p:xfrm>
          <a:off x="539640" y="3069000"/>
          <a:ext cx="8063280" cy="2907360"/>
        </p:xfrm>
        <a:graphic>
          <a:graphicData uri="http://schemas.openxmlformats.org/drawingml/2006/table">
            <a:tbl>
              <a:tblPr/>
              <a:tblGrid>
                <a:gridCol w="934560"/>
                <a:gridCol w="773280"/>
                <a:gridCol w="1089000"/>
                <a:gridCol w="1010160"/>
                <a:gridCol w="975960"/>
                <a:gridCol w="1011960"/>
                <a:gridCol w="1010160"/>
                <a:gridCol w="1258560"/>
              </a:tblGrid>
              <a:tr h="10173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porody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děti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SC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F + VEX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F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VEX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KP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gemini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8726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121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017360">
                <a:tc>
                  <a:txBody>
                    <a:bodyPr anchor="t">
                      <a:noAutofit/>
                    </a:bodyPr>
                    <a:p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24,2 %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-1,5 %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1,6 %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-1,3 %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--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1,6 %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- 1,3 %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4,6 %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+ 1,9 %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- 0,4 %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85800" y="189000"/>
            <a:ext cx="7770960" cy="3409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STATISTIKA 2023</a:t>
            </a:r>
            <a:br>
              <a:rPr sz="4400"/>
            </a:br>
            <a:br>
              <a:rPr sz="4400"/>
            </a:br>
            <a:br>
              <a:rPr sz="4400"/>
            </a:b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3" name="Graf 3"/>
          <p:cNvGraphicFramePr/>
          <p:nvPr/>
        </p:nvGraphicFramePr>
        <p:xfrm>
          <a:off x="827640" y="1397160"/>
          <a:ext cx="7415280" cy="4838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26920" y="-674640"/>
            <a:ext cx="7770960" cy="38862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STATISTIKA 2023</a:t>
            </a: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360" cy="17510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rmAutofit/>
          </a:bodyPr>
          <a:p>
            <a:pPr indent="0" algn="ctr"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6" name="Group 44"/>
          <p:cNvGraphicFramePr/>
          <p:nvPr/>
        </p:nvGraphicFramePr>
        <p:xfrm>
          <a:off x="1332000" y="2205000"/>
          <a:ext cx="6766920" cy="3815640"/>
        </p:xfrm>
        <a:graphic>
          <a:graphicData uri="http://schemas.openxmlformats.org/drawingml/2006/table">
            <a:tbl>
              <a:tblPr/>
              <a:tblGrid>
                <a:gridCol w="1071000"/>
                <a:gridCol w="1136520"/>
                <a:gridCol w="1190160"/>
                <a:gridCol w="1084680"/>
                <a:gridCol w="988920"/>
                <a:gridCol w="1296000"/>
              </a:tblGrid>
              <a:tr h="1216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porody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epi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rpt I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rpt II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rpt III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Poranění hráze 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(celkem vč. epiziotomií)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12866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61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232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312200">
                <a:tc>
                  <a:txBody>
                    <a:bodyPr anchor="t">
                      <a:noAutofit/>
                    </a:bodyPr>
                    <a:p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16,2 %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- 7,4 %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15,8 %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- 0,2 %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12,2 %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+ 3,3 %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2,2 %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+ 1,3 %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46,4 %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OpenSymbol"/>
                        <a:buChar char="-"/>
                        <a:tabLst>
                          <a:tab algn="l" pos="0"/>
                        </a:tabLst>
                      </a:pPr>
                      <a:r>
                        <a:rPr b="1" lang="cs-CZ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3,1 %</a:t>
                      </a: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85800" y="189000"/>
            <a:ext cx="7770960" cy="3409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STATISTIKA 2023</a:t>
            </a:r>
            <a:br>
              <a:rPr sz="4400"/>
            </a:br>
            <a:br>
              <a:rPr sz="4400"/>
            </a:br>
            <a:br>
              <a:rPr sz="4400"/>
            </a:b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8" name="Graf 3"/>
          <p:cNvGraphicFramePr/>
          <p:nvPr/>
        </p:nvGraphicFramePr>
        <p:xfrm>
          <a:off x="827640" y="1397160"/>
          <a:ext cx="7415280" cy="4838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85800" y="189000"/>
            <a:ext cx="7770960" cy="3409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STATISTIKA 2023</a:t>
            </a:r>
            <a:br>
              <a:rPr sz="4400"/>
            </a:br>
            <a:br>
              <a:rPr sz="4400"/>
            </a:br>
            <a:br>
              <a:rPr sz="4400"/>
            </a:b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00" name="Graf 3"/>
          <p:cNvGraphicFramePr/>
          <p:nvPr/>
        </p:nvGraphicFramePr>
        <p:xfrm>
          <a:off x="827640" y="1397160"/>
          <a:ext cx="7415280" cy="4838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826920" y="-674640"/>
            <a:ext cx="7770960" cy="38862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STATISTIKA 2023</a:t>
            </a: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360" cy="17510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rmAutofit/>
          </a:bodyPr>
          <a:p>
            <a:pPr indent="0" algn="ctr"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03" name="Group 44"/>
          <p:cNvGraphicFramePr/>
          <p:nvPr/>
        </p:nvGraphicFramePr>
        <p:xfrm>
          <a:off x="395640" y="1848960"/>
          <a:ext cx="8567640" cy="4590360"/>
        </p:xfrm>
        <a:graphic>
          <a:graphicData uri="http://schemas.openxmlformats.org/drawingml/2006/table">
            <a:tbl>
              <a:tblPr/>
              <a:tblGrid>
                <a:gridCol w="1224000"/>
                <a:gridCol w="1224000"/>
                <a:gridCol w="1008000"/>
                <a:gridCol w="1080000"/>
                <a:gridCol w="1080000"/>
                <a:gridCol w="1008000"/>
                <a:gridCol w="1008000"/>
                <a:gridCol w="936000"/>
              </a:tblGrid>
              <a:tr h="18676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Děti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celkem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Nad 4000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3000-3999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2500-2999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2000-2499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1500-1999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1000-1499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Pod 1000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10782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369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644480">
                <a:tc>
                  <a:txBody>
                    <a:bodyPr anchor="t">
                      <a:noAutofit/>
                    </a:bodyPr>
                    <a:p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7 SC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90 SC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21 SC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cs-CZ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 SC</a:t>
                      </a:r>
                      <a:endParaRPr b="0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cs-CZ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1904</TotalTime>
  <Application>LibreOffice/7.5.5.2$Windows_X86_64 LibreOffice_project/ca8fe7424262805f223b9a2334bc7181abbcbf5e</Application>
  <AppVersion>15.0000</AppVersion>
  <Words>482</Words>
  <Paragraphs>229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2013-01-15T21:01:12Z</dcterms:created>
  <dc:creator>denisa</dc:creator>
  <dc:description/>
  <dc:language>cs-CZ</dc:language>
  <cp:lastModifiedBy/>
  <dcterms:modified xsi:type="dcterms:W3CDTF">2024-01-03T14:28:38Z</dcterms:modified>
  <cp:revision>361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Předvádění na obrazovce (4:3)</vt:lpwstr>
  </property>
  <property fmtid="{D5CDD505-2E9C-101B-9397-08002B2CF9AE}" pid="3" name="Slides">
    <vt:i4>15</vt:i4>
  </property>
</Properties>
</file>