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rts/style1.xml" ContentType="application/vnd.ms-office.chartstyle+xml"/>
  <Override PartName="/ppt/charts/colors1.xml" ContentType="application/vnd.ms-office.chartcolorstyle+xml"/>
  <Override PartName="/ppt/charts/style2.xml" ContentType="application/vnd.ms-office.chartstyle+xml"/>
  <Override PartName="/ppt/charts/colors2.xml" ContentType="application/vnd.ms-office.chartcolor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310" r:id="rId2"/>
    <p:sldId id="307" r:id="rId3"/>
    <p:sldId id="267" r:id="rId4"/>
    <p:sldId id="308" r:id="rId5"/>
    <p:sldId id="259" r:id="rId6"/>
    <p:sldId id="262" r:id="rId7"/>
    <p:sldId id="309" r:id="rId8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375B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99" autoAdjust="0"/>
    <p:restoredTop sz="94660"/>
  </p:normalViewPr>
  <p:slideViewPr>
    <p:cSldViewPr>
      <p:cViewPr varScale="1">
        <p:scale>
          <a:sx n="110" d="100"/>
          <a:sy n="110" d="100"/>
        </p:scale>
        <p:origin x="-164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Style" Target="style1.xml"/><Relationship Id="rId2" Type="http://schemas.microsoft.com/office/2011/relationships/chartColorStyle" Target="colors1.xml"/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3" Type="http://schemas.microsoft.com/office/2011/relationships/chartStyle" Target="style2.xml"/><Relationship Id="rId2" Type="http://schemas.microsoft.com/office/2011/relationships/chartColorStyle" Target="colors2.xml"/><Relationship Id="rId1" Type="http://schemas.openxmlformats.org/officeDocument/2006/relationships/package" Target="../embeddings/Microsoft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1457333769072822E-2"/>
          <c:y val="0.2165752191578332"/>
          <c:w val="0.90858031386263527"/>
          <c:h val="0.61348161564182224"/>
        </c:manualLayout>
      </c:layout>
      <c:lineChart>
        <c:grouping val="standard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SC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List1!$A$2:$A$5</c:f>
              <c:numCache>
                <c:formatCode>General</c:formatCode>
                <c:ptCount val="4"/>
                <c:pt idx="0">
                  <c:v>2020</c:v>
                </c:pt>
                <c:pt idx="1">
                  <c:v>2021</c:v>
                </c:pt>
                <c:pt idx="2">
                  <c:v>2022</c:v>
                </c:pt>
              </c:numCache>
            </c:numRef>
          </c:cat>
          <c:val>
            <c:numRef>
              <c:f>List1!$B$2:$B$5</c:f>
              <c:numCache>
                <c:formatCode>General</c:formatCode>
                <c:ptCount val="4"/>
                <c:pt idx="0">
                  <c:v>33.799999999999997</c:v>
                </c:pt>
                <c:pt idx="1">
                  <c:v>26.2</c:v>
                </c:pt>
                <c:pt idx="2">
                  <c:v>25.7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FCE3-4DC7-AF51-402923D86B2A}"/>
            </c:ext>
          </c:extLst>
        </c:ser>
        <c:ser>
          <c:idx val="1"/>
          <c:order val="1"/>
          <c:tx>
            <c:strRef>
              <c:f>List1!$C$1</c:f>
              <c:strCache>
                <c:ptCount val="1"/>
                <c:pt idx="0">
                  <c:v>F+VEX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List1!$A$2:$A$5</c:f>
              <c:numCache>
                <c:formatCode>General</c:formatCode>
                <c:ptCount val="4"/>
                <c:pt idx="0">
                  <c:v>2020</c:v>
                </c:pt>
                <c:pt idx="1">
                  <c:v>2021</c:v>
                </c:pt>
                <c:pt idx="2">
                  <c:v>2022</c:v>
                </c:pt>
              </c:numCache>
            </c:numRef>
          </c:cat>
          <c:val>
            <c:numRef>
              <c:f>List1!$C$2:$C$5</c:f>
              <c:numCache>
                <c:formatCode>General</c:formatCode>
                <c:ptCount val="4"/>
                <c:pt idx="0">
                  <c:v>1.9</c:v>
                </c:pt>
                <c:pt idx="1">
                  <c:v>3</c:v>
                </c:pt>
                <c:pt idx="2">
                  <c:v>2.9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FCE3-4DC7-AF51-402923D86B2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01585664"/>
        <c:axId val="159439616"/>
      </c:lineChart>
      <c:catAx>
        <c:axId val="2015856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159439616"/>
        <c:crosses val="autoZero"/>
        <c:auto val="1"/>
        <c:lblAlgn val="ctr"/>
        <c:lblOffset val="100"/>
        <c:noMultiLvlLbl val="0"/>
      </c:catAx>
      <c:valAx>
        <c:axId val="15943961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20158566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epi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List1!$A$2:$A$5</c:f>
              <c:numCache>
                <c:formatCode>General</c:formatCode>
                <c:ptCount val="4"/>
                <c:pt idx="0">
                  <c:v>2017</c:v>
                </c:pt>
                <c:pt idx="1">
                  <c:v>2021</c:v>
                </c:pt>
                <c:pt idx="2">
                  <c:v>2022</c:v>
                </c:pt>
              </c:numCache>
            </c:numRef>
          </c:cat>
          <c:val>
            <c:numRef>
              <c:f>List1!$B$2:$B$5</c:f>
              <c:numCache>
                <c:formatCode>General</c:formatCode>
                <c:ptCount val="4"/>
                <c:pt idx="0">
                  <c:v>49.7</c:v>
                </c:pt>
                <c:pt idx="1">
                  <c:v>27.6</c:v>
                </c:pt>
                <c:pt idx="2">
                  <c:v>23.6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EA68-4D56-8A19-4474F3A3BD11}"/>
            </c:ext>
          </c:extLst>
        </c:ser>
        <c:ser>
          <c:idx val="1"/>
          <c:order val="1"/>
          <c:tx>
            <c:strRef>
              <c:f>List1!$C$1</c:f>
              <c:strCache>
                <c:ptCount val="1"/>
                <c:pt idx="0">
                  <c:v>poranění hráze vč. epiziotomií - celkem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List1!$A$2:$A$5</c:f>
              <c:numCache>
                <c:formatCode>General</c:formatCode>
                <c:ptCount val="4"/>
                <c:pt idx="0">
                  <c:v>2017</c:v>
                </c:pt>
                <c:pt idx="1">
                  <c:v>2021</c:v>
                </c:pt>
                <c:pt idx="2">
                  <c:v>2022</c:v>
                </c:pt>
              </c:numCache>
            </c:numRef>
          </c:cat>
          <c:val>
            <c:numRef>
              <c:f>List1!$C$2:$C$5</c:f>
              <c:numCache>
                <c:formatCode>General</c:formatCode>
                <c:ptCount val="4"/>
                <c:pt idx="0">
                  <c:v>89</c:v>
                </c:pt>
                <c:pt idx="1">
                  <c:v>68.099999999999994</c:v>
                </c:pt>
                <c:pt idx="2">
                  <c:v>66.099999999999994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EA68-4D56-8A19-4474F3A3BD1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24587520"/>
        <c:axId val="174306368"/>
      </c:lineChart>
      <c:catAx>
        <c:axId val="1245875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174306368"/>
        <c:crosses val="autoZero"/>
        <c:auto val="1"/>
        <c:lblAlgn val="ctr"/>
        <c:lblOffset val="100"/>
        <c:noMultiLvlLbl val="0"/>
      </c:catAx>
      <c:valAx>
        <c:axId val="17430636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12458752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90D7285-0163-4F2E-82CE-C7799FE19651}" type="datetimeFigureOut">
              <a:rPr lang="cs-CZ" smtClean="0"/>
              <a:t>26.04.2023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C56610-79FA-4364-BF94-5CD83928E76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686046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F20286-BB39-4618-81A8-2E8152B09C60}" type="datetimeFigureOut">
              <a:rPr lang="cs-CZ"/>
              <a:pPr>
                <a:defRPr/>
              </a:pPr>
              <a:t>26.04.2023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344902-836B-4D28-9F18-1C89ED10898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FBEA97-AB5F-48EE-91E1-87A59E2E7A8E}" type="datetimeFigureOut">
              <a:rPr lang="cs-CZ"/>
              <a:pPr>
                <a:defRPr/>
              </a:pPr>
              <a:t>26.04.2023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29D24D-D289-4314-8D26-32F0371EFD8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E4859B-C37F-48E3-977C-6D6457444AA5}" type="datetimeFigureOut">
              <a:rPr lang="cs-CZ"/>
              <a:pPr>
                <a:defRPr/>
              </a:pPr>
              <a:t>26.04.2023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4676B9-1B84-437B-A2EC-09775CD151F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Nadpis a tabul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abulku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782DAC-C78A-425D-B7A9-0CC6D8671A7F}" type="datetimeFigureOut">
              <a:rPr lang="cs-CZ"/>
              <a:pPr>
                <a:defRPr/>
              </a:pPr>
              <a:t>26.04.2023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170029-0315-4B71-ADAA-A68455207B5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316A74-BDA6-4AEB-BABC-221000F18DD5}" type="datetimeFigureOut">
              <a:rPr lang="cs-CZ"/>
              <a:pPr>
                <a:defRPr/>
              </a:pPr>
              <a:t>26.04.2023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73F0C6-46F8-4137-B09F-CE377E55006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CCD7C9-06C0-41F5-ACB4-0B9DB2A62136}" type="datetimeFigureOut">
              <a:rPr lang="cs-CZ"/>
              <a:pPr>
                <a:defRPr/>
              </a:pPr>
              <a:t>26.04.2023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48AE5D-23AF-46FC-8113-7E660DA8DA7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76EBFA-1452-4804-AA82-81D205827C8B}" type="datetimeFigureOut">
              <a:rPr lang="cs-CZ"/>
              <a:pPr>
                <a:defRPr/>
              </a:pPr>
              <a:t>26.04.2023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9047F4-CC18-464F-9FCD-ACE07B4367E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6098E0-EC35-4778-8B1D-C3D65683946A}" type="datetimeFigureOut">
              <a:rPr lang="cs-CZ"/>
              <a:pPr>
                <a:defRPr/>
              </a:pPr>
              <a:t>26.04.2023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EB6765-8CCC-49B9-BEE4-F3CE7AEE680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874A0A-BCF1-4367-84F0-ED944F9D4B69}" type="datetimeFigureOut">
              <a:rPr lang="cs-CZ"/>
              <a:pPr>
                <a:defRPr/>
              </a:pPr>
              <a:t>26.04.2023</a:t>
            </a:fld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9F2E40-B60A-4C27-990D-220F3DE67F5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1308A5-D8F3-475A-B5FF-94450863BF25}" type="datetimeFigureOut">
              <a:rPr lang="cs-CZ"/>
              <a:pPr>
                <a:defRPr/>
              </a:pPr>
              <a:t>26.04.2023</a:t>
            </a:fld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8FDFCC-8806-4D84-83E3-91366038A65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FCF56F-307D-4C8C-9F40-7782DA5D27D4}" type="datetimeFigureOut">
              <a:rPr lang="cs-CZ"/>
              <a:pPr>
                <a:defRPr/>
              </a:pPr>
              <a:t>26.04.2023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77629B-966F-42CB-BB22-599C7C901EB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95273F-2BAD-49D0-A77F-5A85E04D5490}" type="datetimeFigureOut">
              <a:rPr lang="cs-CZ"/>
              <a:pPr>
                <a:defRPr/>
              </a:pPr>
              <a:t>26.04.2023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E4614C-B3A3-4524-909F-46BD27C11F0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ECD73C7-DDE4-478E-93EC-9900E2E4E45E}" type="datetimeFigureOut">
              <a:rPr lang="cs-CZ"/>
              <a:pPr>
                <a:defRPr/>
              </a:pPr>
              <a:t>26.04.2023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451AF62-2658-489C-BC7B-7290A15C527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Nadpis 1"/>
          <p:cNvSpPr>
            <a:spLocks noGrp="1"/>
          </p:cNvSpPr>
          <p:nvPr>
            <p:ph type="ctrTitle"/>
          </p:nvPr>
        </p:nvSpPr>
        <p:spPr>
          <a:xfrm>
            <a:off x="685800" y="156256"/>
            <a:ext cx="7772400" cy="5072944"/>
          </a:xfrm>
        </p:spPr>
        <p:txBody>
          <a:bodyPr/>
          <a:lstStyle/>
          <a:p>
            <a:pPr eaLnBrk="1" hangingPunct="1"/>
            <a:r>
              <a:rPr lang="cs-CZ" dirty="0"/>
              <a:t/>
            </a:r>
            <a:br>
              <a:rPr lang="cs-CZ" dirty="0"/>
            </a:br>
            <a:r>
              <a:rPr lang="cs-CZ" dirty="0"/>
              <a:t/>
            </a:r>
            <a:br>
              <a:rPr lang="cs-CZ" dirty="0"/>
            </a:br>
            <a:r>
              <a:rPr lang="cs-CZ" dirty="0" smtClean="0"/>
              <a:t>Porodní sál 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2022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354" name="Obdélník 5"/>
          <p:cNvSpPr>
            <a:spLocks noChangeArrowheads="1"/>
          </p:cNvSpPr>
          <p:nvPr/>
        </p:nvSpPr>
        <p:spPr bwMode="auto">
          <a:xfrm>
            <a:off x="2314575" y="492125"/>
            <a:ext cx="45720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1600" dirty="0" err="1"/>
              <a:t>Gynekologicko</a:t>
            </a:r>
            <a:r>
              <a:rPr lang="cs-CZ" sz="1600" dirty="0"/>
              <a:t> - porodnické oddělení</a:t>
            </a:r>
          </a:p>
          <a:p>
            <a:pPr algn="ctr"/>
            <a:r>
              <a:rPr lang="cs-CZ" sz="1600" dirty="0"/>
              <a:t>Nemocnice Pelhřimov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xmlns="" id="{F3EE4673-219B-46F9-BC69-E80A66301F1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4533" y="406966"/>
            <a:ext cx="1463215" cy="8122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000448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Nadpis 1"/>
          <p:cNvSpPr>
            <a:spLocks noGrp="1"/>
          </p:cNvSpPr>
          <p:nvPr>
            <p:ph type="ctrTitle"/>
          </p:nvPr>
        </p:nvSpPr>
        <p:spPr>
          <a:xfrm>
            <a:off x="685800" y="188913"/>
            <a:ext cx="7772400" cy="3411537"/>
          </a:xfrm>
        </p:spPr>
        <p:txBody>
          <a:bodyPr/>
          <a:lstStyle/>
          <a:p>
            <a:pPr eaLnBrk="1" hangingPunct="1"/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STATISTIKA 2022</a:t>
            </a:r>
            <a:b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cs-CZ"/>
          </a:p>
        </p:txBody>
      </p:sp>
      <p:graphicFrame>
        <p:nvGraphicFramePr>
          <p:cNvPr id="13357" name="Group 4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5129613"/>
              </p:ext>
            </p:extLst>
          </p:nvPr>
        </p:nvGraphicFramePr>
        <p:xfrm>
          <a:off x="684213" y="2924175"/>
          <a:ext cx="7908925" cy="3336926"/>
        </p:xfrm>
        <a:graphic>
          <a:graphicData uri="http://schemas.openxmlformats.org/drawingml/2006/table">
            <a:tbl>
              <a:tblPr/>
              <a:tblGrid>
                <a:gridCol w="101123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83661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175841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095871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055688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093787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787102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852786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</a:tblGrid>
              <a:tr h="11303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porody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děti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živě </a:t>
                      </a:r>
                      <a:r>
                        <a:rPr kumimoji="0" lang="cs-CZ" sz="16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roz</a:t>
                      </a:r>
                      <a:r>
                        <a:rPr kumimoji="0" lang="cs-CZ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PÚ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mrtvo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roz.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ČNÚ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oPÚ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NPH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0493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517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519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519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1572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 </a:t>
                      </a:r>
                      <a:r>
                        <a:rPr kumimoji="0" lang="cs-CZ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Calibri" pitchFamily="34" charset="0"/>
                        </a:rPr>
                        <a:t>%</a:t>
                      </a:r>
                      <a:r>
                        <a:rPr kumimoji="0" lang="cs-CZ" sz="9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Arial Black" panose="020B0A04020102020204" pitchFamily="34" charset="0"/>
                        </a:rPr>
                        <a:t>o</a:t>
                      </a:r>
                      <a:endParaRPr kumimoji="0" lang="cs-CZ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Arial Black" panose="020B0A040201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 </a:t>
                      </a:r>
                      <a:r>
                        <a:rPr kumimoji="0" lang="cs-CZ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Calibri" pitchFamily="34" charset="0"/>
                        </a:rPr>
                        <a:t>%</a:t>
                      </a:r>
                      <a:r>
                        <a:rPr kumimoji="0" lang="cs-CZ" sz="9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Arial Black" panose="020B0A04020102020204" pitchFamily="34" charset="0"/>
                        </a:rPr>
                        <a:t>o</a:t>
                      </a:r>
                      <a:endParaRPr kumimoji="0" lang="cs-CZ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3,5 %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84299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Nadpis 1"/>
          <p:cNvSpPr>
            <a:spLocks noGrp="1"/>
          </p:cNvSpPr>
          <p:nvPr>
            <p:ph type="ctrTitle"/>
          </p:nvPr>
        </p:nvSpPr>
        <p:spPr>
          <a:xfrm>
            <a:off x="685800" y="188913"/>
            <a:ext cx="7772400" cy="3411537"/>
          </a:xfrm>
        </p:spPr>
        <p:txBody>
          <a:bodyPr/>
          <a:lstStyle/>
          <a:p>
            <a:pPr eaLnBrk="1" hangingPunct="1"/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STATISTIKA 2022</a:t>
            </a:r>
            <a:b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cs-CZ"/>
          </a:p>
        </p:txBody>
      </p:sp>
      <p:graphicFrame>
        <p:nvGraphicFramePr>
          <p:cNvPr id="17458" name="Group 5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35084931"/>
              </p:ext>
            </p:extLst>
          </p:nvPr>
        </p:nvGraphicFramePr>
        <p:xfrm>
          <a:off x="539551" y="3068960"/>
          <a:ext cx="8064897" cy="2908183"/>
        </p:xfrm>
        <a:graphic>
          <a:graphicData uri="http://schemas.openxmlformats.org/drawingml/2006/table">
            <a:tbl>
              <a:tblPr/>
              <a:tblGrid>
                <a:gridCol w="93481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77357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08918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01028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975976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011995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1010280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1258798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</a:tblGrid>
              <a:tr h="101762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porody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děti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 + VEX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VEX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gemini</a:t>
                      </a:r>
                      <a:endParaRPr kumimoji="0" lang="cs-CZ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87292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517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519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01762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25,7 %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2,9 %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0 %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2,9 %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2,7 %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0,4 %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Nadpis 1"/>
          <p:cNvSpPr>
            <a:spLocks noGrp="1"/>
          </p:cNvSpPr>
          <p:nvPr>
            <p:ph type="ctrTitle"/>
          </p:nvPr>
        </p:nvSpPr>
        <p:spPr>
          <a:xfrm>
            <a:off x="685800" y="188913"/>
            <a:ext cx="7772400" cy="3411537"/>
          </a:xfrm>
        </p:spPr>
        <p:txBody>
          <a:bodyPr/>
          <a:lstStyle/>
          <a:p>
            <a:pPr eaLnBrk="1" hangingPunct="1"/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STATISTIKA 2022</a:t>
            </a:r>
            <a:b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5" name="Graf 4">
            <a:extLst>
              <a:ext uri="{FF2B5EF4-FFF2-40B4-BE49-F238E27FC236}">
                <a16:creationId xmlns:a16="http://schemas.microsoft.com/office/drawing/2014/main" xmlns="" id="{453EDA99-5E8C-1BDD-6D3B-040860F4E0B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826671782"/>
              </p:ext>
            </p:extLst>
          </p:nvPr>
        </p:nvGraphicFramePr>
        <p:xfrm>
          <a:off x="1524000" y="2132856"/>
          <a:ext cx="6144344" cy="3600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544429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Nadpis 1"/>
          <p:cNvSpPr>
            <a:spLocks noGrp="1"/>
          </p:cNvSpPr>
          <p:nvPr>
            <p:ph type="ctrTitle"/>
          </p:nvPr>
        </p:nvSpPr>
        <p:spPr>
          <a:xfrm>
            <a:off x="685800" y="188913"/>
            <a:ext cx="7772400" cy="2592387"/>
          </a:xfrm>
        </p:spPr>
        <p:txBody>
          <a:bodyPr/>
          <a:lstStyle/>
          <a:p>
            <a:pPr eaLnBrk="1" hangingPunct="1"/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STATISTIKA 2022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cs-CZ"/>
          </a:p>
        </p:txBody>
      </p:sp>
      <p:graphicFrame>
        <p:nvGraphicFramePr>
          <p:cNvPr id="20526" name="Group 4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5090886"/>
              </p:ext>
            </p:extLst>
          </p:nvPr>
        </p:nvGraphicFramePr>
        <p:xfrm>
          <a:off x="1187624" y="2781300"/>
          <a:ext cx="6584777" cy="3022600"/>
        </p:xfrm>
        <a:graphic>
          <a:graphicData uri="http://schemas.openxmlformats.org/drawingml/2006/table">
            <a:tbl>
              <a:tblPr/>
              <a:tblGrid>
                <a:gridCol w="940155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087631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085789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1087631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1170586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  <a:gridCol w="1212985">
                  <a:extLst>
                    <a:ext uri="{9D8B030D-6E8A-4147-A177-3AD203B41FA5}">
                      <a16:colId xmlns:a16="http://schemas.microsoft.com/office/drawing/2014/main" xmlns="" val="20008"/>
                    </a:ext>
                  </a:extLst>
                </a:gridCol>
              </a:tblGrid>
              <a:tr h="895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KP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KP </a:t>
                      </a:r>
                      <a:r>
                        <a:rPr kumimoji="0" lang="cs-CZ" sz="16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</a:t>
                      </a:r>
                      <a:endParaRPr kumimoji="0" lang="cs-CZ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KP vag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gemini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gemini sc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gemini vag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0636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0636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100 %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100 %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Nadpis 1"/>
          <p:cNvSpPr>
            <a:spLocks noGrp="1"/>
          </p:cNvSpPr>
          <p:nvPr>
            <p:ph type="ctrTitle"/>
          </p:nvPr>
        </p:nvSpPr>
        <p:spPr>
          <a:xfrm>
            <a:off x="827088" y="-674688"/>
            <a:ext cx="7772400" cy="3887788"/>
          </a:xfrm>
        </p:spPr>
        <p:txBody>
          <a:bodyPr/>
          <a:lstStyle/>
          <a:p>
            <a:pPr eaLnBrk="1" hangingPunct="1"/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STATISTIKA 2022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cs-CZ"/>
          </a:p>
        </p:txBody>
      </p:sp>
      <p:graphicFrame>
        <p:nvGraphicFramePr>
          <p:cNvPr id="24620" name="Group 4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19654793"/>
              </p:ext>
            </p:extLst>
          </p:nvPr>
        </p:nvGraphicFramePr>
        <p:xfrm>
          <a:off x="1331913" y="2205038"/>
          <a:ext cx="6768479" cy="3816250"/>
        </p:xfrm>
        <a:graphic>
          <a:graphicData uri="http://schemas.openxmlformats.org/drawingml/2006/table">
            <a:tbl>
              <a:tblPr/>
              <a:tblGrid>
                <a:gridCol w="107135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13674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190394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084768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989077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121705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porody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epi</a:t>
                      </a:r>
                      <a:endParaRPr kumimoji="0" lang="cs-CZ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rpt 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rpt II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rpt III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Poranění hráze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(celkem)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28664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517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31254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23,6 </a:t>
                      </a:r>
                      <a:r>
                        <a:rPr kumimoji="0" lang="cs-CZ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</a:t>
                      </a:r>
                      <a:endParaRPr kumimoji="0" lang="cs-CZ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16 %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8,9 %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0,9 %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49,5 %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Nadpis 1"/>
          <p:cNvSpPr>
            <a:spLocks noGrp="1"/>
          </p:cNvSpPr>
          <p:nvPr>
            <p:ph type="ctrTitle"/>
          </p:nvPr>
        </p:nvSpPr>
        <p:spPr>
          <a:xfrm>
            <a:off x="827088" y="-674688"/>
            <a:ext cx="7772400" cy="3887788"/>
          </a:xfrm>
        </p:spPr>
        <p:txBody>
          <a:bodyPr/>
          <a:lstStyle/>
          <a:p>
            <a:pPr eaLnBrk="1" hangingPunct="1"/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STATISTIKA 2022</a:t>
            </a:r>
          </a:p>
        </p:txBody>
      </p:sp>
      <p:graphicFrame>
        <p:nvGraphicFramePr>
          <p:cNvPr id="5" name="Graf 4">
            <a:extLst>
              <a:ext uri="{FF2B5EF4-FFF2-40B4-BE49-F238E27FC236}">
                <a16:creationId xmlns:a16="http://schemas.microsoft.com/office/drawing/2014/main" xmlns="" id="{D0C84F49-0ABB-1BBE-A7FC-164FF412E0A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31175134"/>
              </p:ext>
            </p:extLst>
          </p:nvPr>
        </p:nvGraphicFramePr>
        <p:xfrm>
          <a:off x="1524000" y="1988840"/>
          <a:ext cx="6096000" cy="34721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44077780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1711</TotalTime>
  <Words>125</Words>
  <Application>Microsoft Office PowerPoint</Application>
  <PresentationFormat>Předvádění na obrazovce (4:3)</PresentationFormat>
  <Paragraphs>87</Paragraphs>
  <Slides>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8" baseType="lpstr">
      <vt:lpstr>Motiv systému Office</vt:lpstr>
      <vt:lpstr>  Porodní sál 2022 </vt:lpstr>
      <vt:lpstr>STATISTIKA 2022 </vt:lpstr>
      <vt:lpstr>STATISTIKA 2022 </vt:lpstr>
      <vt:lpstr>STATISTIKA 2022 </vt:lpstr>
      <vt:lpstr>STATISTIKA 2022</vt:lpstr>
      <vt:lpstr>STATISTIKA 2022</vt:lpstr>
      <vt:lpstr>STATISTIKA 2022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denisa</dc:creator>
  <cp:lastModifiedBy>nempe</cp:lastModifiedBy>
  <cp:revision>315</cp:revision>
  <dcterms:created xsi:type="dcterms:W3CDTF">2013-01-15T21:01:12Z</dcterms:created>
  <dcterms:modified xsi:type="dcterms:W3CDTF">2023-04-26T06:26:24Z</dcterms:modified>
</cp:coreProperties>
</file>